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7" r:id="rId183"/>
    <p:sldId id="448" r:id="rId184"/>
    <p:sldId id="449"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7" r:id="rId208"/>
    <p:sldId id="478" r:id="rId209"/>
    <p:sldId id="479" r:id="rId210"/>
    <p:sldId id="480" r:id="rId211"/>
    <p:sldId id="481" r:id="rId212"/>
    <p:sldId id="482" r:id="rId213"/>
    <p:sldId id="483" r:id="rId214"/>
    <p:sldId id="484" r:id="rId215"/>
    <p:sldId id="485"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4" r:id="rId234"/>
    <p:sldId id="505" r:id="rId235"/>
    <p:sldId id="506" r:id="rId236"/>
    <p:sldId id="507" r:id="rId237"/>
    <p:sldId id="508" r:id="rId238"/>
    <p:sldId id="509" r:id="rId239"/>
    <p:sldId id="510" r:id="rId240"/>
    <p:sldId id="511" r:id="rId241"/>
    <p:sldId id="512" r:id="rId242"/>
    <p:sldId id="513" r:id="rId243"/>
    <p:sldId id="514" r:id="rId244"/>
    <p:sldId id="515" r:id="rId245"/>
    <p:sldId id="516" r:id="rId246"/>
    <p:sldId id="517" r:id="rId247"/>
    <p:sldId id="518" r:id="rId248"/>
    <p:sldId id="519" r:id="rId249"/>
    <p:sldId id="520" r:id="rId250"/>
    <p:sldId id="521" r:id="rId251"/>
    <p:sldId id="522" r:id="rId252"/>
    <p:sldId id="523" r:id="rId253"/>
    <p:sldId id="524" r:id="rId254"/>
    <p:sldId id="1119" r:id="rId255"/>
    <p:sldId id="525" r:id="rId256"/>
    <p:sldId id="526" r:id="rId257"/>
    <p:sldId id="527" r:id="rId258"/>
    <p:sldId id="529" r:id="rId259"/>
    <p:sldId id="530" r:id="rId260"/>
    <p:sldId id="531" r:id="rId261"/>
    <p:sldId id="532" r:id="rId262"/>
    <p:sldId id="533" r:id="rId263"/>
    <p:sldId id="534" r:id="rId264"/>
    <p:sldId id="535" r:id="rId265"/>
    <p:sldId id="536" r:id="rId266"/>
    <p:sldId id="537" r:id="rId267"/>
    <p:sldId id="538" r:id="rId268"/>
    <p:sldId id="539" r:id="rId269"/>
    <p:sldId id="540" r:id="rId270"/>
    <p:sldId id="541" r:id="rId271"/>
    <p:sldId id="542" r:id="rId272"/>
    <p:sldId id="543"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618"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860" r:id="rId344"/>
    <p:sldId id="861" r:id="rId345"/>
    <p:sldId id="862" r:id="rId346"/>
    <p:sldId id="632" r:id="rId347"/>
    <p:sldId id="633" r:id="rId348"/>
    <p:sldId id="634" r:id="rId349"/>
    <p:sldId id="1086" r:id="rId350"/>
    <p:sldId id="635" r:id="rId351"/>
    <p:sldId id="1087" r:id="rId352"/>
    <p:sldId id="636" r:id="rId353"/>
    <p:sldId id="637" r:id="rId354"/>
    <p:sldId id="1088" r:id="rId355"/>
    <p:sldId id="638" r:id="rId356"/>
    <p:sldId id="639" r:id="rId357"/>
    <p:sldId id="640" r:id="rId358"/>
    <p:sldId id="641" r:id="rId359"/>
    <p:sldId id="642" r:id="rId360"/>
    <p:sldId id="643" r:id="rId361"/>
    <p:sldId id="644" r:id="rId362"/>
    <p:sldId id="645" r:id="rId363"/>
    <p:sldId id="646" r:id="rId364"/>
    <p:sldId id="647" r:id="rId365"/>
    <p:sldId id="648" r:id="rId366"/>
    <p:sldId id="649" r:id="rId367"/>
    <p:sldId id="650" r:id="rId368"/>
    <p:sldId id="651" r:id="rId369"/>
    <p:sldId id="652" r:id="rId370"/>
    <p:sldId id="653" r:id="rId371"/>
    <p:sldId id="654" r:id="rId372"/>
    <p:sldId id="655" r:id="rId373"/>
    <p:sldId id="656" r:id="rId374"/>
    <p:sldId id="657" r:id="rId375"/>
    <p:sldId id="658" r:id="rId376"/>
    <p:sldId id="659" r:id="rId377"/>
    <p:sldId id="660" r:id="rId378"/>
    <p:sldId id="661" r:id="rId379"/>
    <p:sldId id="662" r:id="rId380"/>
    <p:sldId id="663" r:id="rId381"/>
    <p:sldId id="664" r:id="rId382"/>
    <p:sldId id="665" r:id="rId383"/>
    <p:sldId id="666" r:id="rId384"/>
    <p:sldId id="667" r:id="rId385"/>
    <p:sldId id="668" r:id="rId386"/>
    <p:sldId id="669" r:id="rId387"/>
    <p:sldId id="670" r:id="rId388"/>
    <p:sldId id="671" r:id="rId389"/>
    <p:sldId id="672" r:id="rId390"/>
    <p:sldId id="673" r:id="rId391"/>
    <p:sldId id="674" r:id="rId392"/>
    <p:sldId id="859" r:id="rId393"/>
    <p:sldId id="675" r:id="rId394"/>
    <p:sldId id="676" r:id="rId395"/>
    <p:sldId id="677" r:id="rId396"/>
    <p:sldId id="678" r:id="rId397"/>
    <p:sldId id="679" r:id="rId398"/>
    <p:sldId id="680" r:id="rId399"/>
    <p:sldId id="681" r:id="rId400"/>
    <p:sldId id="682" r:id="rId401"/>
    <p:sldId id="683" r:id="rId402"/>
    <p:sldId id="684" r:id="rId403"/>
    <p:sldId id="685" r:id="rId404"/>
    <p:sldId id="686" r:id="rId405"/>
    <p:sldId id="687" r:id="rId406"/>
    <p:sldId id="688" r:id="rId407"/>
    <p:sldId id="689" r:id="rId408"/>
    <p:sldId id="690" r:id="rId409"/>
    <p:sldId id="691" r:id="rId410"/>
    <p:sldId id="692" r:id="rId411"/>
    <p:sldId id="693" r:id="rId412"/>
    <p:sldId id="694" r:id="rId413"/>
    <p:sldId id="695" r:id="rId414"/>
    <p:sldId id="696" r:id="rId415"/>
    <p:sldId id="697" r:id="rId416"/>
    <p:sldId id="698" r:id="rId417"/>
    <p:sldId id="699" r:id="rId418"/>
    <p:sldId id="700" r:id="rId419"/>
    <p:sldId id="701" r:id="rId420"/>
    <p:sldId id="702" r:id="rId421"/>
    <p:sldId id="703" r:id="rId422"/>
    <p:sldId id="704" r:id="rId423"/>
    <p:sldId id="705" r:id="rId424"/>
    <p:sldId id="707" r:id="rId425"/>
    <p:sldId id="708" r:id="rId426"/>
    <p:sldId id="1089"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 id="503" r:id="rId569"/>
    <p:sldId id="1101" r:id="rId570"/>
    <p:sldId id="1118" r:id="rId571"/>
    <p:sldId id="1120" r:id="rId5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notesMaster" Target="notesMasters/notesMaster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10107656" cy="120032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Palatino Linotype" panose="020405020505050303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676182" y="228602"/>
            <a:ext cx="10107656" cy="120032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spTree>
    <p:extLst>
      <p:ext uri="{BB962C8B-B14F-4D97-AF65-F5344CB8AC3E}">
        <p14:creationId xmlns:p14="http://schemas.microsoft.com/office/powerpoint/2010/main" val="34876726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26257"/>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2510" y="1058556"/>
            <a:ext cx="11593288" cy="954107"/>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 The GROUP BY clause is often used with an aggregate function (such as </a:t>
            </a:r>
            <a:r>
              <a:rPr lang="en-IN" sz="2000" b="1" i="1" dirty="0">
                <a:solidFill>
                  <a:srgbClr val="0070C0"/>
                </a:solidFill>
                <a:latin typeface="Palatino Linotype" panose="02040502050505030304" pitchFamily="18" charset="0"/>
                <a:cs typeface="Segoe UI Light" panose="020B0502040204020203" pitchFamily="34" charset="0"/>
              </a:rPr>
              <a:t>SUM, AVG, MAX, MIN, </a:t>
            </a:r>
            <a:r>
              <a:rPr lang="en-IN" dirty="0">
                <a:latin typeface="Palatino Linotype" panose="02040502050505030304" pitchFamily="18" charset="0"/>
                <a:cs typeface="Segoe UI Light" panose="020B0502040204020203" pitchFamily="34" charset="0"/>
              </a:rPr>
              <a:t>and</a:t>
            </a:r>
            <a:r>
              <a:rPr lang="en-IN" sz="2000" b="1" i="1" dirty="0">
                <a:solidFill>
                  <a:srgbClr val="0070C0"/>
                </a:solidFill>
                <a:latin typeface="Palatino Linotype" panose="02040502050505030304" pitchFamily="18" charset="0"/>
                <a:cs typeface="Segoe UI Light" panose="020B0502040204020203" pitchFamily="34" charset="0"/>
              </a:rPr>
              <a:t> COUNT</a:t>
            </a:r>
            <a:r>
              <a:rPr lang="en-IN" dirty="0">
                <a:latin typeface="Palatino Linotype" panose="02040502050505030304" pitchFamily="18" charset="0"/>
                <a:cs typeface="Segoe UI Light" panose="020B0502040204020203" pitchFamily="34" charset="0"/>
              </a:rPr>
              <a:t>.)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4" name="Rectangle 3"/>
          <p:cNvSpPr/>
          <p:nvPr/>
        </p:nvSpPr>
        <p:spPr>
          <a:xfrm>
            <a:off x="298562" y="2160784"/>
            <a:ext cx="11593288"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693021"/>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197" y="45856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latin typeface="Palatino Linotype" panose="02040502050505030304" pitchFamily="18" charset="0"/>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sz="2000" b="1" dirty="0">
                <a:latin typeface="Palatino Linotype" panose="02040502050505030304" pitchFamily="18" charset="0"/>
                <a:cs typeface="Segoe UI Light" panose="020B0502040204020203" pitchFamily="34" charset="0"/>
              </a:rPr>
              <a:t>return a single value</a:t>
            </a:r>
            <a:r>
              <a:rPr lang="en-IN" sz="2000" dirty="0">
                <a:latin typeface="Palatino Linotype" panose="02040502050505030304" pitchFamily="18" charset="0"/>
                <a:cs typeface="Segoe UI Light" panose="020B0502040204020203" pitchFamily="34" charset="0"/>
              </a:rPr>
              <a:t>. The GROUP BY clause is often used with an aggregate function (such as </a:t>
            </a:r>
            <a:r>
              <a:rPr lang="en-IN" sz="2400" b="1" i="1" dirty="0">
                <a:solidFill>
                  <a:srgbClr val="0070C0"/>
                </a:solidFill>
                <a:latin typeface="Palatino Linotype" panose="02040502050505030304" pitchFamily="18" charset="0"/>
                <a:cs typeface="Segoe UI Light" panose="020B0502040204020203" pitchFamily="34" charset="0"/>
              </a:rPr>
              <a:t>SUM, AVG, MAX, MIN, </a:t>
            </a:r>
            <a:r>
              <a:rPr lang="en-IN" sz="2000" dirty="0">
                <a:latin typeface="Palatino Linotype" panose="02040502050505030304" pitchFamily="18" charset="0"/>
                <a:cs typeface="Segoe UI Light" panose="020B0502040204020203" pitchFamily="34" charset="0"/>
              </a:rPr>
              <a:t>and</a:t>
            </a:r>
            <a:r>
              <a:rPr lang="en-IN" sz="2400" b="1" i="1" dirty="0">
                <a:solidFill>
                  <a:srgbClr val="0070C0"/>
                </a:solidFill>
                <a:latin typeface="Palatino Linotype" panose="02040502050505030304" pitchFamily="18" charset="0"/>
                <a:cs typeface="Segoe UI Light" panose="020B0502040204020203" pitchFamily="34" charset="0"/>
              </a:rPr>
              <a:t> COUNT</a:t>
            </a:r>
            <a:r>
              <a:rPr lang="en-IN" sz="2000" dirty="0">
                <a:latin typeface="Palatino Linotype" panose="02040502050505030304" pitchFamily="18" charset="0"/>
                <a:cs typeface="Segoe UI Light" panose="020B0502040204020203" pitchFamily="34" charset="0"/>
              </a:rPr>
              <a:t>.) to perform calculation and </a:t>
            </a:r>
            <a:r>
              <a:rPr lang="en-IN" sz="2000" b="1" dirty="0">
                <a:latin typeface="Palatino Linotype" panose="02040502050505030304" pitchFamily="18" charset="0"/>
                <a:cs typeface="Segoe UI Light" panose="020B0502040204020203" pitchFamily="34" charset="0"/>
              </a:rPr>
              <a:t>return a single value for each subgroup</a:t>
            </a:r>
            <a:r>
              <a:rPr lang="en-IN" sz="2000" dirty="0">
                <a:latin typeface="Palatino Linotype" panose="02040502050505030304" pitchFamily="18"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Palatino Linotype" panose="02040502050505030304" pitchFamily="18" charset="0"/>
                <a:ea typeface="+mj-ea"/>
                <a:cs typeface="Arial" pitchFamily="34" charset="0"/>
              </a:rPr>
              <a:t>  in the </a:t>
            </a:r>
            <a:r>
              <a:rPr lang="en-US" sz="2100" b="1" dirty="0">
                <a:solidFill>
                  <a:srgbClr val="527E67"/>
                </a:solidFill>
                <a:latin typeface="Palatino Linotype" panose="02040502050505030304" pitchFamily="18" charset="0"/>
                <a:ea typeface="+mj-ea"/>
                <a:cs typeface="Arial" pitchFamily="34" charset="0"/>
              </a:rPr>
              <a:t>SELECT-LIST</a:t>
            </a:r>
            <a:r>
              <a:rPr lang="en-US" sz="2100" dirty="0">
                <a:solidFill>
                  <a:srgbClr val="527E67"/>
                </a:solidFill>
                <a:latin typeface="Palatino Linotype" panose="02040502050505030304" pitchFamily="18"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Palatino Linotype" panose="02040502050505030304" pitchFamily="18" charset="0"/>
                <a:ea typeface="+mj-ea"/>
                <a:cs typeface="Arial" pitchFamily="34" charset="0"/>
              </a:rPr>
              <a:t>  in the </a:t>
            </a:r>
            <a:r>
              <a:rPr lang="en-US" sz="2100" b="1" dirty="0">
                <a:solidFill>
                  <a:srgbClr val="527E67"/>
                </a:solidFill>
                <a:latin typeface="Palatino Linotype" panose="02040502050505030304" pitchFamily="18" charset="0"/>
                <a:ea typeface="+mj-ea"/>
                <a:cs typeface="Arial" pitchFamily="34" charset="0"/>
              </a:rPr>
              <a:t>ORDER BY</a:t>
            </a:r>
            <a:r>
              <a:rPr lang="en-US" sz="2100" dirty="0">
                <a:solidFill>
                  <a:srgbClr val="527E67"/>
                </a:solidFill>
                <a:latin typeface="Palatino Linotype" panose="02040502050505030304" pitchFamily="18"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Palatino Linotype" panose="02040502050505030304" pitchFamily="18" charset="0"/>
                <a:ea typeface="+mj-ea"/>
                <a:cs typeface="Arial" pitchFamily="34" charset="0"/>
              </a:rPr>
              <a:t>  and in the </a:t>
            </a:r>
            <a:r>
              <a:rPr lang="en-US" sz="2100" b="1" dirty="0">
                <a:solidFill>
                  <a:srgbClr val="527E67"/>
                </a:solidFill>
                <a:latin typeface="Palatino Linotype" panose="02040502050505030304" pitchFamily="18" charset="0"/>
                <a:ea typeface="+mj-ea"/>
                <a:cs typeface="Arial" pitchFamily="34" charset="0"/>
              </a:rPr>
              <a:t>HAVING</a:t>
            </a:r>
            <a:r>
              <a:rPr lang="en-US" sz="2100" dirty="0">
                <a:solidFill>
                  <a:srgbClr val="527E67"/>
                </a:solidFill>
                <a:latin typeface="Palatino Linotype" panose="02040502050505030304" pitchFamily="18"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015663"/>
          </a:xfrm>
          <a:prstGeom prst="rect">
            <a:avLst/>
          </a:prstGeom>
          <a:solidFill>
            <a:schemeClr val="bg1"/>
          </a:solidFill>
        </p:spPr>
        <p:txBody>
          <a:bodyPr wrap="square">
            <a:spAutoFit/>
          </a:bodyPr>
          <a:lstStyle/>
          <a:p>
            <a:r>
              <a:rPr lang="en-IN" sz="2000" dirty="0">
                <a:solidFill>
                  <a:srgbClr val="242729"/>
                </a:solidFill>
                <a:latin typeface="Palatino Linotype" panose="02040502050505030304" pitchFamily="18" charset="0"/>
                <a:cs typeface="Segoe UI Light" panose="020B0502040204020203" pitchFamily="34" charset="0"/>
              </a:rPr>
              <a:t>"An aggregate function may </a:t>
            </a:r>
            <a:r>
              <a:rPr lang="en-IN" sz="2000" b="1" i="1" dirty="0">
                <a:solidFill>
                  <a:srgbClr val="C00000"/>
                </a:solidFill>
                <a:latin typeface="Palatino Linotype" panose="02040502050505030304" pitchFamily="18" charset="0"/>
                <a:cs typeface="Segoe UI Light" panose="020B0502040204020203" pitchFamily="34" charset="0"/>
              </a:rPr>
              <a:t>not</a:t>
            </a:r>
            <a:r>
              <a:rPr lang="en-IN" sz="2000" dirty="0">
                <a:solidFill>
                  <a:srgbClr val="242729"/>
                </a:solidFill>
                <a:latin typeface="Palatino Linotype" panose="02040502050505030304" pitchFamily="18" charset="0"/>
                <a:cs typeface="Segoe UI Light" panose="020B0502040204020203" pitchFamily="34" charset="0"/>
              </a:rPr>
              <a:t> appear in the </a:t>
            </a:r>
            <a:r>
              <a:rPr lang="en-IN" sz="2000" b="1" i="1" dirty="0">
                <a:solidFill>
                  <a:srgbClr val="C00000"/>
                </a:solidFill>
                <a:latin typeface="Palatino Linotype" panose="02040502050505030304" pitchFamily="18" charset="0"/>
                <a:cs typeface="Segoe UI Light" panose="020B0502040204020203" pitchFamily="34" charset="0"/>
              </a:rPr>
              <a:t>WHERE clause</a:t>
            </a:r>
            <a:r>
              <a:rPr lang="en-IN" sz="2000" dirty="0">
                <a:solidFill>
                  <a:srgbClr val="242729"/>
                </a:solidFill>
                <a:latin typeface="Palatino Linotype" panose="02040502050505030304" pitchFamily="18" charset="0"/>
                <a:cs typeface="Segoe UI Light" panose="020B0502040204020203" pitchFamily="34" charset="0"/>
              </a:rPr>
              <a:t> unless it is in a subquery contained in a </a:t>
            </a:r>
            <a:r>
              <a:rPr lang="en-IN" sz="2000" b="1" i="1" dirty="0">
                <a:solidFill>
                  <a:srgbClr val="242729"/>
                </a:solidFill>
                <a:latin typeface="Palatino Linotype" panose="02040502050505030304" pitchFamily="18" charset="0"/>
                <a:cs typeface="Segoe UI Light" panose="020B0502040204020203" pitchFamily="34" charset="0"/>
              </a:rPr>
              <a:t>WHERE</a:t>
            </a:r>
            <a:r>
              <a:rPr lang="en-IN" sz="2000" dirty="0">
                <a:solidFill>
                  <a:srgbClr val="242729"/>
                </a:solidFill>
                <a:latin typeface="Palatino Linotype" panose="02040502050505030304" pitchFamily="18" charset="0"/>
                <a:cs typeface="Segoe UI Light" panose="020B0502040204020203" pitchFamily="34" charset="0"/>
              </a:rPr>
              <a:t> or </a:t>
            </a:r>
            <a:r>
              <a:rPr lang="en-IN" sz="2000" b="1" i="1" dirty="0">
                <a:solidFill>
                  <a:srgbClr val="242729"/>
                </a:solidFill>
                <a:latin typeface="Palatino Linotype" panose="02040502050505030304" pitchFamily="18" charset="0"/>
                <a:cs typeface="Segoe UI Light" panose="020B0502040204020203" pitchFamily="34" charset="0"/>
              </a:rPr>
              <a:t>HAVING</a:t>
            </a:r>
            <a:r>
              <a:rPr lang="en-IN" sz="2000" dirty="0">
                <a:solidFill>
                  <a:srgbClr val="242729"/>
                </a:solidFill>
                <a:latin typeface="Palatino Linotype" panose="02040502050505030304" pitchFamily="18" charset="0"/>
                <a:cs typeface="Segoe UI Light" panose="020B0502040204020203" pitchFamily="34" charset="0"/>
              </a:rPr>
              <a:t> clause or a select list, and the column being aggregated is an outer reference"</a:t>
            </a:r>
            <a:endParaRPr lang="en-IN" sz="2000" dirty="0">
              <a:latin typeface="Palatino Linotype" panose="02040502050505030304" pitchFamily="18"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DISTINCT keyword can be used to sum only the distinct values of expr.</a:t>
            </a:r>
          </a:p>
          <a:p>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Palatino Linotype" panose="02040502050505030304" pitchFamily="18"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Palatino Linotype" panose="02040502050505030304" pitchFamily="18"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Palatino Linotype" panose="02040502050505030304" pitchFamily="18"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user variable name can contain other characters if you quote it as a string or identifier (for example,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 or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Palatino Linotype" panose="02040502050505030304" pitchFamily="18"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Palatino Linotype" panose="02040502050505030304" pitchFamily="18" charset="0"/>
                <a:cs typeface="Arial" panose="020B0604020202020204" pitchFamily="34" charset="0"/>
              </a:rPr>
              <a:t>identifier</a:t>
            </a:r>
            <a:r>
              <a:rPr lang="en-IN" dirty="0">
                <a:solidFill>
                  <a:srgbClr val="008080"/>
                </a:solidFill>
                <a:latin typeface="Palatino Linotype" panose="02040502050505030304" pitchFamily="18"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5779</TotalTime>
  <Words>42167</Words>
  <Application>Microsoft Office PowerPoint</Application>
  <PresentationFormat>Custom</PresentationFormat>
  <Paragraphs>5261</Paragraphs>
  <Slides>571</Slides>
  <Notes>11</Notes>
  <HiddenSlides>72</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571</vt:i4>
      </vt:variant>
    </vt:vector>
  </HeadingPairs>
  <TitlesOfParts>
    <vt:vector size="601"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1291</cp:revision>
  <dcterms:created xsi:type="dcterms:W3CDTF">2019-04-24T09:11:59Z</dcterms:created>
  <dcterms:modified xsi:type="dcterms:W3CDTF">2020-05-05T03:48:37Z</dcterms:modified>
</cp:coreProperties>
</file>